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4"/>
  </p:sldMasterIdLst>
  <p:notesMasterIdLst>
    <p:notesMasterId r:id="rId23"/>
  </p:notesMasterIdLst>
  <p:sldIdLst>
    <p:sldId id="256" r:id="rId5"/>
    <p:sldId id="258" r:id="rId6"/>
    <p:sldId id="259" r:id="rId7"/>
    <p:sldId id="269" r:id="rId8"/>
    <p:sldId id="260" r:id="rId9"/>
    <p:sldId id="280" r:id="rId10"/>
    <p:sldId id="261" r:id="rId11"/>
    <p:sldId id="268" r:id="rId12"/>
    <p:sldId id="279" r:id="rId13"/>
    <p:sldId id="272" r:id="rId14"/>
    <p:sldId id="273" r:id="rId15"/>
    <p:sldId id="274" r:id="rId16"/>
    <p:sldId id="275" r:id="rId17"/>
    <p:sldId id="281" r:id="rId18"/>
    <p:sldId id="276" r:id="rId19"/>
    <p:sldId id="277" r:id="rId20"/>
    <p:sldId id="270" r:id="rId21"/>
    <p:sldId id="26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749B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48" autoAdjust="0"/>
    <p:restoredTop sz="94660"/>
  </p:normalViewPr>
  <p:slideViewPr>
    <p:cSldViewPr snapToGrid="0">
      <p:cViewPr varScale="1">
        <p:scale>
          <a:sx n="93" d="100"/>
          <a:sy n="93" d="100"/>
        </p:scale>
        <p:origin x="21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7043BD-C7A2-C841-BE27-9EB49C3EF551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4B334-F647-3E47-BCA9-596B132E92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9811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142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15175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6032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919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2421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420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8156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D5F539E-6CA8-4672-BE7B-37851DEFC771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99921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6995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333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F539E-6CA8-4672-BE7B-37851DEFC771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687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D5F539E-6CA8-4672-BE7B-37851DEFC771}" type="datetimeFigureOut">
              <a:rPr lang="it-IT" smtClean="0"/>
              <a:t>17/09/26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F6CA04E-95F6-4D11-997A-1145F102FC80}" type="slidenum">
              <a:rPr lang="it-IT" smtClean="0"/>
              <a:t>‹N›</a:t>
            </a:fld>
            <a:endParaRPr lang="it-IT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512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11A21AB5-FF2E-FDD3-B7AC-44D6677C312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00051" y="1332411"/>
            <a:ext cx="10058400" cy="4641669"/>
          </a:xfrm>
        </p:spPr>
        <p:txBody>
          <a:bodyPr>
            <a:normAutofit fontScale="77500" lnSpcReduction="20000"/>
          </a:bodyPr>
          <a:lstStyle/>
          <a:p>
            <a:pPr algn="ctr"/>
            <a:endParaRPr lang="it-IT" b="1" dirty="0"/>
          </a:p>
          <a:p>
            <a:pPr algn="ctr">
              <a:lnSpc>
                <a:spcPct val="170000"/>
              </a:lnSpc>
            </a:pPr>
            <a:r>
              <a:rPr lang="it-IT" sz="29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"Qualità della vita nei pazienti sottoposti a intervento di endoscopia bariatrica: uno studio osservazionale."</a:t>
            </a: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DOTT.SSA Gaia PullerÀ					      </a:t>
            </a:r>
          </a:p>
          <a:p>
            <a:pPr algn="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dott.   Salvatore pagliaro</a:t>
            </a:r>
          </a:p>
          <a:p>
            <a:pPr algn="just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Correlatore:                                                 </a:t>
            </a:r>
          </a:p>
          <a:p>
            <a:pPr algn="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dott. Simone d’imporzano</a:t>
            </a: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745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77585" y="502920"/>
            <a:ext cx="12036830" cy="5803392"/>
          </a:xfrm>
        </p:spPr>
        <p:txBody>
          <a:bodyPr/>
          <a:lstStyle/>
          <a:p>
            <a:pPr algn="ctr"/>
            <a:endParaRPr lang="it-IT" b="1" dirty="0"/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1600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Può essere trattata con:</a:t>
            </a:r>
          </a:p>
          <a:p>
            <a:pPr algn="ctr"/>
            <a:endParaRPr lang="it-IT" sz="1800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6D9FDFB-13F3-0E84-D19F-4C650CEAEA37}"/>
              </a:ext>
            </a:extLst>
          </p:cNvPr>
          <p:cNvSpPr/>
          <p:nvPr/>
        </p:nvSpPr>
        <p:spPr>
          <a:xfrm>
            <a:off x="328976" y="1187692"/>
            <a:ext cx="4184985" cy="2057401"/>
          </a:xfrm>
          <a:prstGeom prst="rect">
            <a:avLst/>
          </a:prstGeom>
        </p:spPr>
        <p:style>
          <a:lnRef idx="0">
            <a:schemeClr val="accent6"/>
          </a:lnRef>
          <a:fillRef idx="1002">
            <a:schemeClr val="lt2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dirty="0">
                <a:solidFill>
                  <a:schemeClr val="tx1"/>
                </a:solidFill>
              </a:rPr>
              <a:t>L’obesità è definita come una «condizione cronica caratterizzata dall’accumulo anormale o eccessivo di grasso corporeo, tale da rappresentare un rischio per la salute»</a:t>
            </a:r>
          </a:p>
          <a:p>
            <a:endParaRPr lang="it-IT" dirty="0">
              <a:solidFill>
                <a:schemeClr val="tx1"/>
              </a:solidFill>
            </a:endParaRPr>
          </a:p>
          <a:p>
            <a:r>
              <a:rPr lang="it-IT" sz="1600" dirty="0">
                <a:solidFill>
                  <a:schemeClr val="tx1"/>
                </a:solidFill>
              </a:rPr>
              <a:t>WHO, World Health Organization, 2022</a:t>
            </a:r>
          </a:p>
        </p:txBody>
      </p:sp>
      <p:cxnSp>
        <p:nvCxnSpPr>
          <p:cNvPr id="7" name="Connettore diritto a freccia 6">
            <a:extLst>
              <a:ext uri="{FF2B5EF4-FFF2-40B4-BE49-F238E27FC236}">
                <a16:creationId xmlns:a16="http://schemas.microsoft.com/office/drawing/2014/main" id="{A0FBB165-BB3D-8F77-6EC7-42BCB6D4B4A9}"/>
              </a:ext>
            </a:extLst>
          </p:cNvPr>
          <p:cNvCxnSpPr>
            <a:cxnSpLocks/>
          </p:cNvCxnSpPr>
          <p:nvPr/>
        </p:nvCxnSpPr>
        <p:spPr>
          <a:xfrm>
            <a:off x="4646194" y="1961147"/>
            <a:ext cx="289961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Processo 11">
            <a:extLst>
              <a:ext uri="{FF2B5EF4-FFF2-40B4-BE49-F238E27FC236}">
                <a16:creationId xmlns:a16="http://schemas.microsoft.com/office/drawing/2014/main" id="{828B1831-D6F8-6FE3-F8F1-A0339E359945}"/>
              </a:ext>
            </a:extLst>
          </p:cNvPr>
          <p:cNvSpPr/>
          <p:nvPr/>
        </p:nvSpPr>
        <p:spPr>
          <a:xfrm>
            <a:off x="7772288" y="1602782"/>
            <a:ext cx="3753966" cy="61361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Terapia Dietetico-Comportamentale</a:t>
            </a:r>
          </a:p>
        </p:txBody>
      </p:sp>
      <p:cxnSp>
        <p:nvCxnSpPr>
          <p:cNvPr id="14" name="Connettore diritto a freccia 13">
            <a:extLst>
              <a:ext uri="{FF2B5EF4-FFF2-40B4-BE49-F238E27FC236}">
                <a16:creationId xmlns:a16="http://schemas.microsoft.com/office/drawing/2014/main" id="{8C75B012-0040-DBF6-3D89-30A21BB0E7EE}"/>
              </a:ext>
            </a:extLst>
          </p:cNvPr>
          <p:cNvCxnSpPr>
            <a:cxnSpLocks/>
          </p:cNvCxnSpPr>
          <p:nvPr/>
        </p:nvCxnSpPr>
        <p:spPr>
          <a:xfrm>
            <a:off x="4646194" y="2598821"/>
            <a:ext cx="2899611" cy="260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Processo 14">
            <a:extLst>
              <a:ext uri="{FF2B5EF4-FFF2-40B4-BE49-F238E27FC236}">
                <a16:creationId xmlns:a16="http://schemas.microsoft.com/office/drawing/2014/main" id="{8D64EEBA-535B-4944-8B0F-577B8CD86CAE}"/>
              </a:ext>
            </a:extLst>
          </p:cNvPr>
          <p:cNvSpPr/>
          <p:nvPr/>
        </p:nvSpPr>
        <p:spPr>
          <a:xfrm>
            <a:off x="7949863" y="2707105"/>
            <a:ext cx="3753966" cy="481263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Terapia Farmacologica </a:t>
            </a:r>
          </a:p>
        </p:txBody>
      </p:sp>
      <p:cxnSp>
        <p:nvCxnSpPr>
          <p:cNvPr id="17" name="Connettore diritto a freccia 16">
            <a:extLst>
              <a:ext uri="{FF2B5EF4-FFF2-40B4-BE49-F238E27FC236}">
                <a16:creationId xmlns:a16="http://schemas.microsoft.com/office/drawing/2014/main" id="{50EC2F33-7ADC-8F19-CD7F-A42B1E6A2E03}"/>
              </a:ext>
            </a:extLst>
          </p:cNvPr>
          <p:cNvCxnSpPr>
            <a:cxnSpLocks/>
          </p:cNvCxnSpPr>
          <p:nvPr/>
        </p:nvCxnSpPr>
        <p:spPr>
          <a:xfrm>
            <a:off x="4646194" y="3245093"/>
            <a:ext cx="3126094" cy="8164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Processo 17">
            <a:extLst>
              <a:ext uri="{FF2B5EF4-FFF2-40B4-BE49-F238E27FC236}">
                <a16:creationId xmlns:a16="http://schemas.microsoft.com/office/drawing/2014/main" id="{BA3741B3-A41D-8DA9-D3CA-BA25B40DD8A7}"/>
              </a:ext>
            </a:extLst>
          </p:cNvPr>
          <p:cNvSpPr/>
          <p:nvPr/>
        </p:nvSpPr>
        <p:spPr>
          <a:xfrm>
            <a:off x="7949863" y="3760780"/>
            <a:ext cx="3753966" cy="601579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Terapia Chirurgica Laparoscopica/Tradizionale </a:t>
            </a:r>
          </a:p>
        </p:txBody>
      </p:sp>
      <p:cxnSp>
        <p:nvCxnSpPr>
          <p:cNvPr id="20" name="Connettore diritto a freccia 19">
            <a:extLst>
              <a:ext uri="{FF2B5EF4-FFF2-40B4-BE49-F238E27FC236}">
                <a16:creationId xmlns:a16="http://schemas.microsoft.com/office/drawing/2014/main" id="{86F717F3-E708-3624-ECFA-EFDB1026C25D}"/>
              </a:ext>
            </a:extLst>
          </p:cNvPr>
          <p:cNvCxnSpPr>
            <a:cxnSpLocks/>
          </p:cNvCxnSpPr>
          <p:nvPr/>
        </p:nvCxnSpPr>
        <p:spPr>
          <a:xfrm>
            <a:off x="4513961" y="3344359"/>
            <a:ext cx="1713219" cy="15087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Processo 20">
            <a:extLst>
              <a:ext uri="{FF2B5EF4-FFF2-40B4-BE49-F238E27FC236}">
                <a16:creationId xmlns:a16="http://schemas.microsoft.com/office/drawing/2014/main" id="{09FBA32D-7B3C-7BCB-08DD-CE9AC43A37D6}"/>
              </a:ext>
            </a:extLst>
          </p:cNvPr>
          <p:cNvSpPr/>
          <p:nvPr/>
        </p:nvSpPr>
        <p:spPr>
          <a:xfrm>
            <a:off x="5945605" y="4913230"/>
            <a:ext cx="3200400" cy="842211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Terapia Endoscopica </a:t>
            </a:r>
          </a:p>
        </p:txBody>
      </p:sp>
      <p:pic>
        <p:nvPicPr>
          <p:cNvPr id="26" name="Immagine 25" descr="Immagine che contiene articolazione, arte, corpo&#10;&#10;Il contenuto generato dall'IA potrebbe non essere corretto.">
            <a:extLst>
              <a:ext uri="{FF2B5EF4-FFF2-40B4-BE49-F238E27FC236}">
                <a16:creationId xmlns:a16="http://schemas.microsoft.com/office/drawing/2014/main" id="{BFDD7064-7B1E-9CEE-194B-EB59EAC878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71" y="3757350"/>
            <a:ext cx="3866594" cy="2191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193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428263"/>
            <a:ext cx="12191999" cy="5878049"/>
          </a:xfrm>
        </p:spPr>
        <p:txBody>
          <a:bodyPr/>
          <a:lstStyle/>
          <a:p>
            <a:pPr algn="ctr"/>
            <a:endParaRPr lang="it-IT" b="1" dirty="0"/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AC98190-FE08-6FC2-96BC-60422311F717}"/>
              </a:ext>
            </a:extLst>
          </p:cNvPr>
          <p:cNvSpPr txBox="1"/>
          <p:nvPr/>
        </p:nvSpPr>
        <p:spPr>
          <a:xfrm>
            <a:off x="3634451" y="1516283"/>
            <a:ext cx="4340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TRATTAMENTI ENDOSCOPICI PER L’OBESITÀ:</a:t>
            </a:r>
          </a:p>
        </p:txBody>
      </p:sp>
      <p:cxnSp>
        <p:nvCxnSpPr>
          <p:cNvPr id="8" name="Connettore diritto a freccia 7">
            <a:extLst>
              <a:ext uri="{FF2B5EF4-FFF2-40B4-BE49-F238E27FC236}">
                <a16:creationId xmlns:a16="http://schemas.microsoft.com/office/drawing/2014/main" id="{B5601008-CE07-2C5A-721A-FDB7BF468D0D}"/>
              </a:ext>
            </a:extLst>
          </p:cNvPr>
          <p:cNvCxnSpPr>
            <a:cxnSpLocks/>
          </p:cNvCxnSpPr>
          <p:nvPr/>
        </p:nvCxnSpPr>
        <p:spPr>
          <a:xfrm flipH="1">
            <a:off x="2743200" y="1885615"/>
            <a:ext cx="1273215" cy="7544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Processo 10">
            <a:extLst>
              <a:ext uri="{FF2B5EF4-FFF2-40B4-BE49-F238E27FC236}">
                <a16:creationId xmlns:a16="http://schemas.microsoft.com/office/drawing/2014/main" id="{3BD69F66-84F5-1D5C-CA45-76B7D5CABD0D}"/>
              </a:ext>
            </a:extLst>
          </p:cNvPr>
          <p:cNvSpPr/>
          <p:nvPr/>
        </p:nvSpPr>
        <p:spPr>
          <a:xfrm>
            <a:off x="1041722" y="2766349"/>
            <a:ext cx="2314936" cy="578735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TOR-e</a:t>
            </a:r>
          </a:p>
        </p:txBody>
      </p:sp>
      <p:cxnSp>
        <p:nvCxnSpPr>
          <p:cNvPr id="13" name="Connettore diritto a freccia 12">
            <a:extLst>
              <a:ext uri="{FF2B5EF4-FFF2-40B4-BE49-F238E27FC236}">
                <a16:creationId xmlns:a16="http://schemas.microsoft.com/office/drawing/2014/main" id="{128765C9-DDEB-0764-3FC2-E301D6F9188A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5804704" y="1885615"/>
            <a:ext cx="0" cy="7922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Processo 13">
            <a:extLst>
              <a:ext uri="{FF2B5EF4-FFF2-40B4-BE49-F238E27FC236}">
                <a16:creationId xmlns:a16="http://schemas.microsoft.com/office/drawing/2014/main" id="{886E9AEB-4A53-60A4-294A-7B2E272C87BC}"/>
              </a:ext>
            </a:extLst>
          </p:cNvPr>
          <p:cNvSpPr/>
          <p:nvPr/>
        </p:nvSpPr>
        <p:spPr>
          <a:xfrm>
            <a:off x="4606724" y="2766349"/>
            <a:ext cx="2407534" cy="578735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BIB</a:t>
            </a:r>
          </a:p>
        </p:txBody>
      </p:sp>
      <p:cxnSp>
        <p:nvCxnSpPr>
          <p:cNvPr id="16" name="Connettore diritto a freccia 15">
            <a:extLst>
              <a:ext uri="{FF2B5EF4-FFF2-40B4-BE49-F238E27FC236}">
                <a16:creationId xmlns:a16="http://schemas.microsoft.com/office/drawing/2014/main" id="{F0E6D51C-E325-D3BC-EE0A-467844EEB505}"/>
              </a:ext>
            </a:extLst>
          </p:cNvPr>
          <p:cNvCxnSpPr/>
          <p:nvPr/>
        </p:nvCxnSpPr>
        <p:spPr>
          <a:xfrm>
            <a:off x="7801337" y="1885615"/>
            <a:ext cx="937549" cy="7544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Processo 16">
            <a:extLst>
              <a:ext uri="{FF2B5EF4-FFF2-40B4-BE49-F238E27FC236}">
                <a16:creationId xmlns:a16="http://schemas.microsoft.com/office/drawing/2014/main" id="{9C483075-9400-7FFA-EF2D-284CB7F5E71C}"/>
              </a:ext>
            </a:extLst>
          </p:cNvPr>
          <p:cNvSpPr/>
          <p:nvPr/>
        </p:nvSpPr>
        <p:spPr>
          <a:xfrm>
            <a:off x="8376212" y="2749516"/>
            <a:ext cx="2453833" cy="61240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ENDOSLEEVE </a:t>
            </a:r>
          </a:p>
        </p:txBody>
      </p:sp>
      <p:pic>
        <p:nvPicPr>
          <p:cNvPr id="20" name="Immagine 19" descr="Immagine che contiene cartone animato, arte&#10;&#10;Il contenuto generato dall'IA potrebbe non essere corretto.">
            <a:extLst>
              <a:ext uri="{FF2B5EF4-FFF2-40B4-BE49-F238E27FC236}">
                <a16:creationId xmlns:a16="http://schemas.microsoft.com/office/drawing/2014/main" id="{F6A597F0-3099-9CE3-2CBF-4410FB482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24" y="3624698"/>
            <a:ext cx="3539291" cy="1990851"/>
          </a:xfrm>
          <a:prstGeom prst="rect">
            <a:avLst/>
          </a:prstGeom>
        </p:spPr>
      </p:pic>
      <p:pic>
        <p:nvPicPr>
          <p:cNvPr id="22" name="Immagine 21" descr="Immagine che contiene testo, design&#10;&#10;Il contenuto generato dall'IA potrebbe non essere corretto.">
            <a:extLst>
              <a:ext uri="{FF2B5EF4-FFF2-40B4-BE49-F238E27FC236}">
                <a16:creationId xmlns:a16="http://schemas.microsoft.com/office/drawing/2014/main" id="{61D6E37F-68A5-AAE5-7A0C-644C8185EE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824" y="3464805"/>
            <a:ext cx="3739513" cy="2496125"/>
          </a:xfrm>
          <a:prstGeom prst="rect">
            <a:avLst/>
          </a:prstGeom>
        </p:spPr>
      </p:pic>
      <p:pic>
        <p:nvPicPr>
          <p:cNvPr id="24" name="Immagine 23" descr="Immagine che contiene biglietto da visita, design&#10;&#10;Il contenuto generato dall'IA potrebbe non essere corretto.">
            <a:extLst>
              <a:ext uri="{FF2B5EF4-FFF2-40B4-BE49-F238E27FC236}">
                <a16:creationId xmlns:a16="http://schemas.microsoft.com/office/drawing/2014/main" id="{76C35165-5781-54BA-6794-E47176BD31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560" y="3619237"/>
            <a:ext cx="2913891" cy="245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962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8CD620D-8086-BD76-D264-ED15A076D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47E8768B-1AE6-0AA4-0AED-73A76FDF33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585" y="115250"/>
            <a:ext cx="12036830" cy="6191062"/>
          </a:xfrm>
        </p:spPr>
        <p:txBody>
          <a:bodyPr/>
          <a:lstStyle/>
          <a:p>
            <a:pPr algn="ctr"/>
            <a:endParaRPr lang="it-IT" b="1" dirty="0"/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ruolo dell’infermiere: 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3D07B4AD-2F7E-3F1A-5653-EA7DECA441D2}"/>
              </a:ext>
            </a:extLst>
          </p:cNvPr>
          <p:cNvSpPr txBox="1"/>
          <p:nvPr/>
        </p:nvSpPr>
        <p:spPr>
          <a:xfrm>
            <a:off x="1183381" y="2818589"/>
            <a:ext cx="2388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Educazione Terapeutica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74D00B27-0BA8-07B0-2D0B-12973C9CFEBB}"/>
              </a:ext>
            </a:extLst>
          </p:cNvPr>
          <p:cNvSpPr txBox="1"/>
          <p:nvPr/>
        </p:nvSpPr>
        <p:spPr>
          <a:xfrm>
            <a:off x="6780649" y="2841449"/>
            <a:ext cx="43778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Accompagnare il paziente in tutto il percorso</a:t>
            </a:r>
          </a:p>
        </p:txBody>
      </p:sp>
      <p:sp>
        <p:nvSpPr>
          <p:cNvPr id="24" name="Freccia giù 23">
            <a:extLst>
              <a:ext uri="{FF2B5EF4-FFF2-40B4-BE49-F238E27FC236}">
                <a16:creationId xmlns:a16="http://schemas.microsoft.com/office/drawing/2014/main" id="{2BD0F970-B2DB-D4BD-5330-D5F4A50418FD}"/>
              </a:ext>
            </a:extLst>
          </p:cNvPr>
          <p:cNvSpPr/>
          <p:nvPr/>
        </p:nvSpPr>
        <p:spPr>
          <a:xfrm>
            <a:off x="2103120" y="1840229"/>
            <a:ext cx="601980" cy="8765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7" name="Freccia giù 26">
            <a:extLst>
              <a:ext uri="{FF2B5EF4-FFF2-40B4-BE49-F238E27FC236}">
                <a16:creationId xmlns:a16="http://schemas.microsoft.com/office/drawing/2014/main" id="{F5F7DE1D-E379-AA67-7EC9-40D5B9B87587}"/>
              </a:ext>
            </a:extLst>
          </p:cNvPr>
          <p:cNvSpPr/>
          <p:nvPr/>
        </p:nvSpPr>
        <p:spPr>
          <a:xfrm>
            <a:off x="8668560" y="1840228"/>
            <a:ext cx="601980" cy="876589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29" name="Immagine 28" descr="Immagine che contiene persona, vestiti, Viso umano, computer&#10;&#10;Il contenuto generato dall'IA potrebbe non essere corretto.">
            <a:extLst>
              <a:ext uri="{FF2B5EF4-FFF2-40B4-BE49-F238E27FC236}">
                <a16:creationId xmlns:a16="http://schemas.microsoft.com/office/drawing/2014/main" id="{7F239B73-289C-7A7A-18CA-B68A4BEF81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727" y="3429000"/>
            <a:ext cx="4184650" cy="277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7315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451413"/>
            <a:ext cx="12192000" cy="5854899"/>
          </a:xfrm>
        </p:spPr>
        <p:txBody>
          <a:bodyPr/>
          <a:lstStyle/>
          <a:p>
            <a:pPr algn="ctr"/>
            <a:endParaRPr lang="it-IT" b="1" dirty="0"/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OBIETTIVO:</a:t>
            </a: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Processo 4">
            <a:extLst>
              <a:ext uri="{FF2B5EF4-FFF2-40B4-BE49-F238E27FC236}">
                <a16:creationId xmlns:a16="http://schemas.microsoft.com/office/drawing/2014/main" id="{B80600D0-E501-3F9C-F562-F2537ABB0838}"/>
              </a:ext>
            </a:extLst>
          </p:cNvPr>
          <p:cNvSpPr/>
          <p:nvPr/>
        </p:nvSpPr>
        <p:spPr>
          <a:xfrm>
            <a:off x="1331089" y="1551008"/>
            <a:ext cx="9613627" cy="130793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2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Come viene percepita la qualità della vita dai pazienti sottoposti a endoscopia bariatrica, e quali aspetti fisici, psicologici o relazionali risultano maggiormente influenzati dopo l’intervento?</a:t>
            </a:r>
          </a:p>
        </p:txBody>
      </p:sp>
      <p:sp>
        <p:nvSpPr>
          <p:cNvPr id="6" name="Freccia giù 5">
            <a:extLst>
              <a:ext uri="{FF2B5EF4-FFF2-40B4-BE49-F238E27FC236}">
                <a16:creationId xmlns:a16="http://schemas.microsoft.com/office/drawing/2014/main" id="{44333520-EA74-BFE3-D4CC-C7B519C6C652}"/>
              </a:ext>
            </a:extLst>
          </p:cNvPr>
          <p:cNvSpPr/>
          <p:nvPr/>
        </p:nvSpPr>
        <p:spPr>
          <a:xfrm>
            <a:off x="5841357" y="2991111"/>
            <a:ext cx="509286" cy="77550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7" name="Processo 6">
            <a:extLst>
              <a:ext uri="{FF2B5EF4-FFF2-40B4-BE49-F238E27FC236}">
                <a16:creationId xmlns:a16="http://schemas.microsoft.com/office/drawing/2014/main" id="{2C0323E2-F0A4-AA3B-0D75-6C909C64133C}"/>
              </a:ext>
            </a:extLst>
          </p:cNvPr>
          <p:cNvSpPr/>
          <p:nvPr/>
        </p:nvSpPr>
        <p:spPr>
          <a:xfrm>
            <a:off x="1331089" y="4085863"/>
            <a:ext cx="9699584" cy="1932972"/>
          </a:xfrm>
          <a:prstGeom prst="flowChartProcess">
            <a:avLst/>
          </a:prstGeom>
        </p:spPr>
        <p:style>
          <a:lnRef idx="2">
            <a:schemeClr val="accent1">
              <a:shade val="15000"/>
            </a:schemeClr>
          </a:lnRef>
          <a:fillRef idx="1003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L’obiettivo di questo studio è comprendere come i pazienti sottoposti a endoscopia bariatrica percepiscano la propria qualità della vita dopo l’intervento. In particolare, si vuole approfondire in che modo l’esperienza del trattamento influisce sul loro: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 Benessere fisico;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Psicologico;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 Relazionale.</a:t>
            </a:r>
          </a:p>
        </p:txBody>
      </p:sp>
    </p:spTree>
    <p:extLst>
      <p:ext uri="{BB962C8B-B14F-4D97-AF65-F5344CB8AC3E}">
        <p14:creationId xmlns:p14="http://schemas.microsoft.com/office/powerpoint/2010/main" val="517524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5B4E8DC-4ADA-A5B1-B3F4-850608662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6FFCA057-A3E9-4A7F-9BCF-CF44BF94C6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51413"/>
            <a:ext cx="12192000" cy="5854899"/>
          </a:xfrm>
        </p:spPr>
        <p:txBody>
          <a:bodyPr/>
          <a:lstStyle/>
          <a:p>
            <a:pPr algn="ctr"/>
            <a:endParaRPr lang="it-IT" b="1" dirty="0"/>
          </a:p>
          <a:p>
            <a:pPr algn="ctr"/>
            <a:endParaRPr lang="it-IT" b="1" u="sng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it-IT" b="1" u="sng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it-IT" b="1" u="sng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DCB1AE0-0690-1634-197F-10F62BFBE316}"/>
              </a:ext>
            </a:extLst>
          </p:cNvPr>
          <p:cNvSpPr/>
          <p:nvPr/>
        </p:nvSpPr>
        <p:spPr>
          <a:xfrm>
            <a:off x="928254" y="1241211"/>
            <a:ext cx="10335491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spc="50" dirty="0">
                <a:ln w="0"/>
                <a:solidFill>
                  <a:srgbClr val="17375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COME VIENE PERCEPITA LA QUALITÀ DELLA VITA DOPO UN TRATTAMENTO DI ENDOSCOPIA BARIATRICA?</a:t>
            </a:r>
          </a:p>
        </p:txBody>
      </p:sp>
      <p:pic>
        <p:nvPicPr>
          <p:cNvPr id="12" name="Immagine 11" descr="Un Punto Interrogativo Png, Vettori, PSD e Clipart per il download gratuito  Pngtree">
            <a:extLst>
              <a:ext uri="{FF2B5EF4-FFF2-40B4-BE49-F238E27FC236}">
                <a16:creationId xmlns:a16="http://schemas.microsoft.com/office/drawing/2014/main" id="{2F2CAFAF-57AB-7631-698E-A49A56BEC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7700" y="3429000"/>
            <a:ext cx="3257465" cy="325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683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0" y="497711"/>
            <a:ext cx="12192000" cy="5808601"/>
          </a:xfrm>
        </p:spPr>
        <p:txBody>
          <a:bodyPr/>
          <a:lstStyle/>
          <a:p>
            <a:pPr algn="ctr"/>
            <a:endParaRPr lang="it-IT" b="1" dirty="0"/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3B3ECA5-0CDD-7DC6-B4F5-C62EEF864B7C}"/>
              </a:ext>
            </a:extLst>
          </p:cNvPr>
          <p:cNvSpPr txBox="1"/>
          <p:nvPr/>
        </p:nvSpPr>
        <p:spPr>
          <a:xfrm>
            <a:off x="754092" y="1509390"/>
            <a:ext cx="521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Disegno di studio osservazionale di tipo descrittivo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337F6BD8-0DAC-22CE-2340-47E052E2A0C0}"/>
              </a:ext>
            </a:extLst>
          </p:cNvPr>
          <p:cNvSpPr txBox="1"/>
          <p:nvPr/>
        </p:nvSpPr>
        <p:spPr>
          <a:xfrm>
            <a:off x="754092" y="2085979"/>
            <a:ext cx="40146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i="1" dirty="0"/>
              <a:t>Ambientazione: </a:t>
            </a:r>
          </a:p>
          <a:p>
            <a:r>
              <a:rPr lang="it-IT" dirty="0"/>
              <a:t>UO Chirurgia Bariatrica presso l’Azienda Ospedaliera Universitaria Pisana (AOUP)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3FA9FF8-C040-35A9-16EE-4D7A36A24D7D}"/>
              </a:ext>
            </a:extLst>
          </p:cNvPr>
          <p:cNvSpPr txBox="1"/>
          <p:nvPr/>
        </p:nvSpPr>
        <p:spPr>
          <a:xfrm>
            <a:off x="754092" y="3498512"/>
            <a:ext cx="4558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i="1" dirty="0"/>
              <a:t>Durata dello studio: </a:t>
            </a:r>
            <a:r>
              <a:rPr lang="it-IT" dirty="0"/>
              <a:t>Dal 2022 al 2024</a:t>
            </a:r>
            <a:endParaRPr lang="it-IT" b="1" i="1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A046C964-E732-63F3-F13B-7385E40F39BF}"/>
              </a:ext>
            </a:extLst>
          </p:cNvPr>
          <p:cNvSpPr txBox="1"/>
          <p:nvPr/>
        </p:nvSpPr>
        <p:spPr>
          <a:xfrm>
            <a:off x="8005823" y="1596777"/>
            <a:ext cx="36113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/>
              <a:t>Criteri di inclusione: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 Pazienti maggiorenni che avevano completato la procedura endoscopica;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partecipato almeno ad un controllo di follow-up;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 fornito consenso informato alla partecipazione.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CAE7FED-220E-667A-9F59-3E298E83CB6E}"/>
              </a:ext>
            </a:extLst>
          </p:cNvPr>
          <p:cNvSpPr txBox="1"/>
          <p:nvPr/>
        </p:nvSpPr>
        <p:spPr>
          <a:xfrm>
            <a:off x="8005823" y="3898196"/>
            <a:ext cx="31560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dirty="0"/>
              <a:t>Criteri di esclusione: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Pazienti minorenni;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pazienti che hanno mostrato intolleranza verso la procedura;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pazienti che non avevano accesso agli strumenti digitali per la compilazione dei questionari.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342F2870-C909-6C6E-450F-E6FFA2692AB8}"/>
              </a:ext>
            </a:extLst>
          </p:cNvPr>
          <p:cNvSpPr txBox="1"/>
          <p:nvPr/>
        </p:nvSpPr>
        <p:spPr>
          <a:xfrm>
            <a:off x="3967653" y="1004968"/>
            <a:ext cx="3907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MATERIALI E METODI: </a:t>
            </a:r>
            <a:endParaRPr lang="it-IT" sz="2400" dirty="0"/>
          </a:p>
        </p:txBody>
      </p:sp>
      <p:sp>
        <p:nvSpPr>
          <p:cNvPr id="11" name="Ovale 10">
            <a:extLst>
              <a:ext uri="{FF2B5EF4-FFF2-40B4-BE49-F238E27FC236}">
                <a16:creationId xmlns:a16="http://schemas.microsoft.com/office/drawing/2014/main" id="{7438C87A-8776-1464-C0EA-4A4B3D827239}"/>
              </a:ext>
            </a:extLst>
          </p:cNvPr>
          <p:cNvSpPr/>
          <p:nvPr/>
        </p:nvSpPr>
        <p:spPr>
          <a:xfrm>
            <a:off x="754092" y="4244635"/>
            <a:ext cx="2983230" cy="186309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63 pazienti: 19 ♂︎ e 44 ♀︎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AA53EBE-39AC-B781-D0FD-95D20943A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446" y="3910882"/>
            <a:ext cx="3717428" cy="264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826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D14ECF01-F627-358A-0E92-01669DC76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0A760B6F-0FB2-8392-BB4F-9A669982E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51413"/>
            <a:ext cx="12192000" cy="5854899"/>
          </a:xfrm>
        </p:spPr>
        <p:txBody>
          <a:bodyPr/>
          <a:lstStyle/>
          <a:p>
            <a:pPr algn="ctr"/>
            <a:endParaRPr lang="it-IT" b="1" dirty="0"/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Questionari UTILIZZATI: </a:t>
            </a: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9218DB74-B02D-4CB2-C676-6576EDF77C74}"/>
              </a:ext>
            </a:extLst>
          </p:cNvPr>
          <p:cNvSpPr/>
          <p:nvPr/>
        </p:nvSpPr>
        <p:spPr>
          <a:xfrm>
            <a:off x="6670964" y="1818450"/>
            <a:ext cx="3531870" cy="362331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INTERVISTA BARIATRICA:</a:t>
            </a:r>
          </a:p>
          <a:p>
            <a:endParaRPr lang="it-IT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Composto da 22 item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Domande con risposte sia aperte che chiuse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La prima sezione è dedicata ai dati socio-demografici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La seconda indaga sulla percezione della qualità della vita dopo l’intervento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AEC2F7F4-520A-8D1E-D218-0F3DC85B491B}"/>
              </a:ext>
            </a:extLst>
          </p:cNvPr>
          <p:cNvSpPr/>
          <p:nvPr/>
        </p:nvSpPr>
        <p:spPr>
          <a:xfrm>
            <a:off x="1352550" y="1818450"/>
            <a:ext cx="3531870" cy="362331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ORWELL-97:</a:t>
            </a:r>
          </a:p>
          <a:p>
            <a:pPr algn="ctr"/>
            <a:endParaRPr lang="it-IT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Composto da 18 item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Valutato da due scale da 0 a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Punteggio totale che varia da 0 a 162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Punteggio ≥ 110 = indice di disagio significativo</a:t>
            </a:r>
          </a:p>
        </p:txBody>
      </p:sp>
    </p:spTree>
    <p:extLst>
      <p:ext uri="{BB962C8B-B14F-4D97-AF65-F5344CB8AC3E}">
        <p14:creationId xmlns:p14="http://schemas.microsoft.com/office/powerpoint/2010/main" val="1740043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162790-9470-A722-98A7-803583778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8B018DF0-831B-8B5C-D756-B7AC7E86424B}"/>
              </a:ext>
            </a:extLst>
          </p:cNvPr>
          <p:cNvSpPr txBox="1"/>
          <p:nvPr/>
        </p:nvSpPr>
        <p:spPr>
          <a:xfrm>
            <a:off x="4296629" y="397565"/>
            <a:ext cx="3682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RISULTATI: ORWELL-97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4D80173C-1556-64A4-5348-B5B6248933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946" y="914915"/>
            <a:ext cx="5497464" cy="5028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1953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24D21-4256-2D05-FAC9-58CD99B69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9542941-A9F7-A90F-DC89-F053696472B3}"/>
              </a:ext>
            </a:extLst>
          </p:cNvPr>
          <p:cNvSpPr txBox="1"/>
          <p:nvPr/>
        </p:nvSpPr>
        <p:spPr>
          <a:xfrm>
            <a:off x="4296629" y="397565"/>
            <a:ext cx="3682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RISULTATI: ORWELL-97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B081A1D5-6961-9BDA-FF98-C7A070F65C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543" y="859230"/>
            <a:ext cx="3573948" cy="2720349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495484B8-7F17-CA42-07CE-4418F31A61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25" y="859230"/>
            <a:ext cx="3568971" cy="2720349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4E71E534-1AF1-A5EF-2CBD-5334583BA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25" y="3875621"/>
            <a:ext cx="3603058" cy="2720349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78A0AA18-3FB9-FEF5-CB5F-6657A2DA41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8543" y="3867260"/>
            <a:ext cx="3614132" cy="2728710"/>
          </a:xfrm>
          <a:prstGeom prst="rect">
            <a:avLst/>
          </a:prstGeom>
        </p:spPr>
      </p:pic>
      <p:sp>
        <p:nvSpPr>
          <p:cNvPr id="2" name="Freccia destra 1">
            <a:extLst>
              <a:ext uri="{FF2B5EF4-FFF2-40B4-BE49-F238E27FC236}">
                <a16:creationId xmlns:a16="http://schemas.microsoft.com/office/drawing/2014/main" id="{9C2FE797-E16C-E0AD-FAA2-03AA3FF2DACF}"/>
              </a:ext>
            </a:extLst>
          </p:cNvPr>
          <p:cNvSpPr/>
          <p:nvPr/>
        </p:nvSpPr>
        <p:spPr>
          <a:xfrm>
            <a:off x="5611091" y="1810695"/>
            <a:ext cx="1177636" cy="817418"/>
          </a:xfrm>
          <a:prstGeom prst="rightArrow">
            <a:avLst/>
          </a:prstGeom>
          <a:solidFill>
            <a:srgbClr val="40749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40749B"/>
              </a:solidFill>
            </a:endParaRPr>
          </a:p>
        </p:txBody>
      </p:sp>
      <p:sp>
        <p:nvSpPr>
          <p:cNvPr id="4" name="Freccia destra 3">
            <a:extLst>
              <a:ext uri="{FF2B5EF4-FFF2-40B4-BE49-F238E27FC236}">
                <a16:creationId xmlns:a16="http://schemas.microsoft.com/office/drawing/2014/main" id="{F479E0EC-1AD3-E560-F5D6-BEFCEDA5F5A7}"/>
              </a:ext>
            </a:extLst>
          </p:cNvPr>
          <p:cNvSpPr/>
          <p:nvPr/>
        </p:nvSpPr>
        <p:spPr>
          <a:xfrm>
            <a:off x="5611091" y="4822906"/>
            <a:ext cx="1177636" cy="817418"/>
          </a:xfrm>
          <a:prstGeom prst="rightArrow">
            <a:avLst/>
          </a:prstGeom>
          <a:solidFill>
            <a:srgbClr val="40749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4074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06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43C0A-BD74-AC56-088E-0C2C5A6D0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A8AFBEF-1625-1332-C63F-BE2D2BB2B4DF}"/>
              </a:ext>
            </a:extLst>
          </p:cNvPr>
          <p:cNvSpPr txBox="1"/>
          <p:nvPr/>
        </p:nvSpPr>
        <p:spPr>
          <a:xfrm>
            <a:off x="4296629" y="397565"/>
            <a:ext cx="3682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RISULTATI: ORWELL-97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5266B63-7589-0BF8-8D9E-AB9C86AEE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254" y="794928"/>
            <a:ext cx="3711226" cy="2826814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88537B26-4D3F-3FF0-1F0D-55BC8C3079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960" y="794928"/>
            <a:ext cx="3655363" cy="2826814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AA75E9C0-2E76-ECDE-576B-7AF38DE9C1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54" y="3794312"/>
            <a:ext cx="3721826" cy="2826814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0DD9B227-8EFA-3368-251F-3BE9329528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960" y="3794312"/>
            <a:ext cx="3699801" cy="2826814"/>
          </a:xfrm>
          <a:prstGeom prst="rect">
            <a:avLst/>
          </a:prstGeom>
        </p:spPr>
      </p:pic>
      <p:sp>
        <p:nvSpPr>
          <p:cNvPr id="2" name="Freccia destra 1">
            <a:extLst>
              <a:ext uri="{FF2B5EF4-FFF2-40B4-BE49-F238E27FC236}">
                <a16:creationId xmlns:a16="http://schemas.microsoft.com/office/drawing/2014/main" id="{220CD345-AD50-4B73-862F-73B26F7B1328}"/>
              </a:ext>
            </a:extLst>
          </p:cNvPr>
          <p:cNvSpPr/>
          <p:nvPr/>
        </p:nvSpPr>
        <p:spPr>
          <a:xfrm>
            <a:off x="5403902" y="1831777"/>
            <a:ext cx="1177636" cy="817418"/>
          </a:xfrm>
          <a:prstGeom prst="rightArrow">
            <a:avLst/>
          </a:prstGeom>
          <a:solidFill>
            <a:srgbClr val="40749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40749B"/>
              </a:solidFill>
            </a:endParaRPr>
          </a:p>
        </p:txBody>
      </p:sp>
      <p:sp>
        <p:nvSpPr>
          <p:cNvPr id="4" name="Freccia destra 3">
            <a:extLst>
              <a:ext uri="{FF2B5EF4-FFF2-40B4-BE49-F238E27FC236}">
                <a16:creationId xmlns:a16="http://schemas.microsoft.com/office/drawing/2014/main" id="{9BA13EA2-C31F-89F2-8300-1AEFCFAAA55A}"/>
              </a:ext>
            </a:extLst>
          </p:cNvPr>
          <p:cNvSpPr/>
          <p:nvPr/>
        </p:nvSpPr>
        <p:spPr>
          <a:xfrm>
            <a:off x="5403902" y="4799010"/>
            <a:ext cx="1177636" cy="817418"/>
          </a:xfrm>
          <a:prstGeom prst="rightArrow">
            <a:avLst/>
          </a:prstGeom>
          <a:solidFill>
            <a:srgbClr val="40749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40749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325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C8B49-3385-5F06-479A-BB145144A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41A326B-861A-08B7-06BA-FF0D774B6A0B}"/>
              </a:ext>
            </a:extLst>
          </p:cNvPr>
          <p:cNvSpPr txBox="1"/>
          <p:nvPr/>
        </p:nvSpPr>
        <p:spPr>
          <a:xfrm>
            <a:off x="4296629" y="397565"/>
            <a:ext cx="3682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RISULTATI: ORWELL-97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E118BFF-A23F-E25E-6573-C777840B1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82" y="859231"/>
            <a:ext cx="3836691" cy="279837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381BC60-8AAD-90CE-209D-844993C089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137" y="3798941"/>
            <a:ext cx="3703725" cy="279837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6CBA62F-A752-AF8E-7540-3085ED5DA1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8727" y="859231"/>
            <a:ext cx="3684657" cy="279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9366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5B454-5D86-AC43-173D-53A58B297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65BA054-3C83-E526-9A2B-A30CAB147CCC}"/>
              </a:ext>
            </a:extLst>
          </p:cNvPr>
          <p:cNvSpPr txBox="1"/>
          <p:nvPr/>
        </p:nvSpPr>
        <p:spPr>
          <a:xfrm>
            <a:off x="3256761" y="212035"/>
            <a:ext cx="5678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RISULTATI: INTERVISTA BARIATRICA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58015F1-D122-ADC6-0525-EBE8392CA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131" y="834595"/>
            <a:ext cx="3879737" cy="27553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A5A521A4-5ABE-9943-9005-25DC92C11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75" y="3750791"/>
            <a:ext cx="4159738" cy="2895174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23BBC68-7FCB-2462-CA44-3444009564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3188" y="3750791"/>
            <a:ext cx="3928271" cy="2895174"/>
          </a:xfrm>
          <a:prstGeom prst="rect">
            <a:avLst/>
          </a:prstGeom>
        </p:spPr>
      </p:pic>
      <p:sp>
        <p:nvSpPr>
          <p:cNvPr id="2" name="Freccia destra 1">
            <a:extLst>
              <a:ext uri="{FF2B5EF4-FFF2-40B4-BE49-F238E27FC236}">
                <a16:creationId xmlns:a16="http://schemas.microsoft.com/office/drawing/2014/main" id="{9D7C9A54-4C5B-6F04-3148-4691969C5C50}"/>
              </a:ext>
            </a:extLst>
          </p:cNvPr>
          <p:cNvSpPr/>
          <p:nvPr/>
        </p:nvSpPr>
        <p:spPr>
          <a:xfrm>
            <a:off x="5620639" y="4900499"/>
            <a:ext cx="950723" cy="595758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9405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BEE5D-D0D6-13CE-5632-DBFB93C17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9CDEAED-C342-B8A3-046B-3559F48284C0}"/>
              </a:ext>
            </a:extLst>
          </p:cNvPr>
          <p:cNvSpPr txBox="1"/>
          <p:nvPr/>
        </p:nvSpPr>
        <p:spPr>
          <a:xfrm>
            <a:off x="3256761" y="212035"/>
            <a:ext cx="5678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RISULTATI: INTERVISTA BARIATRICA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47527405-3A68-2A5C-19F5-044E26FA5F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95" y="1852656"/>
            <a:ext cx="4378693" cy="3093868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AD3201D0-EF20-4661-9316-3BE77F5E9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611" y="1852656"/>
            <a:ext cx="4097484" cy="3088502"/>
          </a:xfrm>
          <a:prstGeom prst="rect">
            <a:avLst/>
          </a:prstGeom>
        </p:spPr>
      </p:pic>
      <p:sp>
        <p:nvSpPr>
          <p:cNvPr id="2" name="Freccia destra 1">
            <a:extLst>
              <a:ext uri="{FF2B5EF4-FFF2-40B4-BE49-F238E27FC236}">
                <a16:creationId xmlns:a16="http://schemas.microsoft.com/office/drawing/2014/main" id="{0D2E8F59-1942-453D-7F67-28526257C6C9}"/>
              </a:ext>
            </a:extLst>
          </p:cNvPr>
          <p:cNvSpPr/>
          <p:nvPr/>
        </p:nvSpPr>
        <p:spPr>
          <a:xfrm>
            <a:off x="5620638" y="3131121"/>
            <a:ext cx="950723" cy="595758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1557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6607BA-0D8B-9999-5C85-1DEBC36E1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B3CF060-5488-91DA-8437-CC0A7CCA0186}"/>
              </a:ext>
            </a:extLst>
          </p:cNvPr>
          <p:cNvSpPr txBox="1"/>
          <p:nvPr/>
        </p:nvSpPr>
        <p:spPr>
          <a:xfrm>
            <a:off x="3256761" y="212035"/>
            <a:ext cx="5678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RISULTATI: INTERVISTA BARIATRICA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F921188-EADC-73FE-03C9-26D44CAF1B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83" y="1013407"/>
            <a:ext cx="5275355" cy="1819835"/>
          </a:xfrm>
          <a:prstGeom prst="rect">
            <a:avLst/>
          </a:prstGeom>
        </p:spPr>
      </p:pic>
      <p:pic>
        <p:nvPicPr>
          <p:cNvPr id="1026" name="Picture 2" descr="Grafico delle risposte di Moduli. Titolo della domanda: Nel complesso, come valuterebbe la sua qualità di vita ora, da 1 a 10 (dove 1 è pessima, 10 ottima)?. Numero di risposte: 63 risposte.">
            <a:extLst>
              <a:ext uri="{FF2B5EF4-FFF2-40B4-BE49-F238E27FC236}">
                <a16:creationId xmlns:a16="http://schemas.microsoft.com/office/drawing/2014/main" id="{AE730DD6-04EA-3FBD-53CE-6C3D2F62A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083" y="3429000"/>
            <a:ext cx="6207023" cy="2950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778816B9-48ED-0D7E-3AD2-99FBB43912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5774" y="1946189"/>
            <a:ext cx="4166844" cy="2876651"/>
          </a:xfrm>
          <a:prstGeom prst="rect">
            <a:avLst/>
          </a:prstGeom>
        </p:spPr>
      </p:pic>
      <p:sp>
        <p:nvSpPr>
          <p:cNvPr id="5" name="Freccia destra 4">
            <a:extLst>
              <a:ext uri="{FF2B5EF4-FFF2-40B4-BE49-F238E27FC236}">
                <a16:creationId xmlns:a16="http://schemas.microsoft.com/office/drawing/2014/main" id="{550731B0-F52B-F412-1E10-A80B2CC05A16}"/>
              </a:ext>
            </a:extLst>
          </p:cNvPr>
          <p:cNvSpPr/>
          <p:nvPr/>
        </p:nvSpPr>
        <p:spPr>
          <a:xfrm>
            <a:off x="6705600" y="3086635"/>
            <a:ext cx="950723" cy="595758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9372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D09A9-A328-02FE-DC27-4CB4EB31A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CBBE7BF-EEEF-86FA-0D04-8FEEA9C4EF6F}"/>
              </a:ext>
            </a:extLst>
          </p:cNvPr>
          <p:cNvSpPr txBox="1"/>
          <p:nvPr/>
        </p:nvSpPr>
        <p:spPr>
          <a:xfrm>
            <a:off x="3256761" y="212035"/>
            <a:ext cx="56784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2400" b="1" dirty="0">
                <a:solidFill>
                  <a:srgbClr val="1737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RISULTATI: INTERVISTA BARIATRICA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F324B5E-59BF-C688-9093-98EC582A08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00" y="1352550"/>
            <a:ext cx="5720000" cy="3779286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5C6F8CA2-413C-49D5-D840-22FD40B438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148" y="1352550"/>
            <a:ext cx="5119952" cy="377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939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B94B1A5F-92E6-7A7E-D47E-D9C649228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D6728B68-16B7-5A96-A496-1CDD7945E7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51413"/>
            <a:ext cx="12192000" cy="5854899"/>
          </a:xfrm>
        </p:spPr>
        <p:txBody>
          <a:bodyPr/>
          <a:lstStyle/>
          <a:p>
            <a:pPr algn="ctr"/>
            <a:endParaRPr lang="it-IT" b="1" dirty="0"/>
          </a:p>
          <a:p>
            <a:pPr algn="ctr"/>
            <a:r>
              <a:rPr lang="it-IT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CONCLUSIONI:</a:t>
            </a: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Nuvola 5">
            <a:extLst>
              <a:ext uri="{FF2B5EF4-FFF2-40B4-BE49-F238E27FC236}">
                <a16:creationId xmlns:a16="http://schemas.microsoft.com/office/drawing/2014/main" id="{ADBD2D62-828F-F6C7-14C3-6FE6245602AA}"/>
              </a:ext>
            </a:extLst>
          </p:cNvPr>
          <p:cNvSpPr/>
          <p:nvPr/>
        </p:nvSpPr>
        <p:spPr>
          <a:xfrm>
            <a:off x="265902" y="1251211"/>
            <a:ext cx="3009418" cy="2303362"/>
          </a:xfrm>
          <a:prstGeom prst="cloud">
            <a:avLst/>
          </a:prstGeom>
        </p:spPr>
        <p:style>
          <a:lnRef idx="2">
            <a:schemeClr val="accent1">
              <a:shade val="15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>
                <a:solidFill>
                  <a:schemeClr val="tx1"/>
                </a:solidFill>
              </a:rPr>
              <a:t>INFERMIERE CASE-MANAGER</a:t>
            </a:r>
          </a:p>
        </p:txBody>
      </p:sp>
      <p:cxnSp>
        <p:nvCxnSpPr>
          <p:cNvPr id="17" name="Connettore diritto a freccia 16">
            <a:extLst>
              <a:ext uri="{FF2B5EF4-FFF2-40B4-BE49-F238E27FC236}">
                <a16:creationId xmlns:a16="http://schemas.microsoft.com/office/drawing/2014/main" id="{F8CFFE71-D6C1-48A2-E781-B81F39B2223E}"/>
              </a:ext>
            </a:extLst>
          </p:cNvPr>
          <p:cNvCxnSpPr/>
          <p:nvPr/>
        </p:nvCxnSpPr>
        <p:spPr>
          <a:xfrm>
            <a:off x="3490175" y="1957589"/>
            <a:ext cx="20734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F56361AA-3E0C-A98B-F96E-F2BC1AC4B5A5}"/>
              </a:ext>
            </a:extLst>
          </p:cNvPr>
          <p:cNvSpPr txBox="1"/>
          <p:nvPr/>
        </p:nvSpPr>
        <p:spPr>
          <a:xfrm>
            <a:off x="5909025" y="1772923"/>
            <a:ext cx="2066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Coordina il percorso</a:t>
            </a:r>
          </a:p>
        </p:txBody>
      </p:sp>
      <p:cxnSp>
        <p:nvCxnSpPr>
          <p:cNvPr id="20" name="Connettore diritto a freccia 19">
            <a:extLst>
              <a:ext uri="{FF2B5EF4-FFF2-40B4-BE49-F238E27FC236}">
                <a16:creationId xmlns:a16="http://schemas.microsoft.com/office/drawing/2014/main" id="{E6AED8E4-DEEE-321C-2030-40BACBFB546B}"/>
              </a:ext>
            </a:extLst>
          </p:cNvPr>
          <p:cNvCxnSpPr>
            <a:cxnSpLocks/>
          </p:cNvCxnSpPr>
          <p:nvPr/>
        </p:nvCxnSpPr>
        <p:spPr>
          <a:xfrm>
            <a:off x="3490175" y="2479985"/>
            <a:ext cx="20734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2A8E6412-42E5-31F2-A0FD-5AD2E621434D}"/>
              </a:ext>
            </a:extLst>
          </p:cNvPr>
          <p:cNvSpPr txBox="1"/>
          <p:nvPr/>
        </p:nvSpPr>
        <p:spPr>
          <a:xfrm>
            <a:off x="5744044" y="2295319"/>
            <a:ext cx="39792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Ruolo educativo, empatico e relazionale </a:t>
            </a:r>
          </a:p>
        </p:txBody>
      </p:sp>
      <p:cxnSp>
        <p:nvCxnSpPr>
          <p:cNvPr id="24" name="Connettore diritto a freccia 23">
            <a:extLst>
              <a:ext uri="{FF2B5EF4-FFF2-40B4-BE49-F238E27FC236}">
                <a16:creationId xmlns:a16="http://schemas.microsoft.com/office/drawing/2014/main" id="{9E857688-2B08-06BB-72A5-E676D360A37F}"/>
              </a:ext>
            </a:extLst>
          </p:cNvPr>
          <p:cNvCxnSpPr>
            <a:cxnSpLocks/>
          </p:cNvCxnSpPr>
          <p:nvPr/>
        </p:nvCxnSpPr>
        <p:spPr>
          <a:xfrm>
            <a:off x="3490175" y="2980178"/>
            <a:ext cx="207349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58640CAD-0735-2FD1-DA3E-08D15D4047FD}"/>
              </a:ext>
            </a:extLst>
          </p:cNvPr>
          <p:cNvSpPr txBox="1"/>
          <p:nvPr/>
        </p:nvSpPr>
        <p:spPr>
          <a:xfrm>
            <a:off x="5744044" y="2817715"/>
            <a:ext cx="5593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Favorisce l’aderenza e la consapevolezza verso </a:t>
            </a:r>
            <a:r>
              <a:rPr lang="it-IT"/>
              <a:t>il percorso </a:t>
            </a:r>
            <a:endParaRPr lang="it-IT" dirty="0"/>
          </a:p>
        </p:txBody>
      </p:sp>
      <p:pic>
        <p:nvPicPr>
          <p:cNvPr id="31" name="Immagine 30" descr="Immagine che contiene vestiti, eretto, articolazione, persona&#10;&#10;Il contenuto generato dall'IA potrebbe non essere corretto.">
            <a:extLst>
              <a:ext uri="{FF2B5EF4-FFF2-40B4-BE49-F238E27FC236}">
                <a16:creationId xmlns:a16="http://schemas.microsoft.com/office/drawing/2014/main" id="{A87FCC43-6D96-4B2E-6B73-607E46DD6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212" y="3559935"/>
            <a:ext cx="2561712" cy="2561712"/>
          </a:xfrm>
          <a:prstGeom prst="rect">
            <a:avLst/>
          </a:prstGeom>
        </p:spPr>
      </p:pic>
      <p:pic>
        <p:nvPicPr>
          <p:cNvPr id="33" name="Immagine 32" descr="Immagine che contiene cartone animato, vestiti, disegno, clipart&#10;&#10;Il contenuto generato dall'IA potrebbe non essere corretto.">
            <a:extLst>
              <a:ext uri="{FF2B5EF4-FFF2-40B4-BE49-F238E27FC236}">
                <a16:creationId xmlns:a16="http://schemas.microsoft.com/office/drawing/2014/main" id="{E011AF08-CB26-EE4C-5587-5821B3D46E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300" y="3320200"/>
            <a:ext cx="2851402" cy="285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319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00051" y="1332411"/>
            <a:ext cx="10058400" cy="4266209"/>
          </a:xfrm>
        </p:spPr>
        <p:txBody>
          <a:bodyPr/>
          <a:lstStyle/>
          <a:p>
            <a:pPr algn="ctr"/>
            <a:endParaRPr lang="it-IT" b="1" dirty="0"/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</a:endParaRPr>
          </a:p>
          <a:p>
            <a:pPr algn="ctr"/>
            <a:r>
              <a:rPr lang="it-IT" sz="4000" b="1" dirty="0">
                <a:solidFill>
                  <a:schemeClr val="bg2">
                    <a:lumMod val="25000"/>
                  </a:schemeClr>
                </a:solidFill>
              </a:rPr>
              <a:t>GRAZIE PER L’ATTENZIONE</a:t>
            </a:r>
          </a:p>
          <a:p>
            <a:pPr algn="ctr"/>
            <a:endParaRPr lang="it-IT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0680359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ttivo">
  <a:themeElements>
    <a:clrScheme name="Retrospettivo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ttiv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ttiv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1F68F3F7EF78B469CD7BA266FA8821A" ma:contentTypeVersion="13" ma:contentTypeDescription="Creare un nuovo documento." ma:contentTypeScope="" ma:versionID="6efc4560f200507fc8546dc383791d34">
  <xsd:schema xmlns:xsd="http://www.w3.org/2001/XMLSchema" xmlns:xs="http://www.w3.org/2001/XMLSchema" xmlns:p="http://schemas.microsoft.com/office/2006/metadata/properties" xmlns:ns2="9c40f042-6e2b-4dd6-add5-1c36612ec312" xmlns:ns3="42c51846-f97e-4ee9-8da2-623f779ae133" targetNamespace="http://schemas.microsoft.com/office/2006/metadata/properties" ma:root="true" ma:fieldsID="70bc2e0dbd1cbe70c231a77959f73289" ns2:_="" ns3:_="">
    <xsd:import namespace="9c40f042-6e2b-4dd6-add5-1c36612ec312"/>
    <xsd:import namespace="42c51846-f97e-4ee9-8da2-623f779ae1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40f042-6e2b-4dd6-add5-1c36612ec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c51846-f97e-4ee9-8da2-623f779ae13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7DAED48-FD18-493F-ABEB-342D369B8F4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2494621-C6DB-40BA-BF3A-E22C71CD9E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40f042-6e2b-4dd6-add5-1c36612ec312"/>
    <ds:schemaRef ds:uri="42c51846-f97e-4ee9-8da2-623f779ae13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E8F8529-D0FF-49EE-AA73-FCB7CED0B7D8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50280</TotalTime>
  <Words>418</Words>
  <Application>Microsoft Macintosh PowerPoint</Application>
  <PresentationFormat>Widescreen</PresentationFormat>
  <Paragraphs>86</Paragraphs>
  <Slides>18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Retrospettivo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Stefano Pipi</dc:creator>
  <cp:lastModifiedBy>Gaia Pullerà</cp:lastModifiedBy>
  <cp:revision>63</cp:revision>
  <dcterms:created xsi:type="dcterms:W3CDTF">2021-11-19T12:43:57Z</dcterms:created>
  <dcterms:modified xsi:type="dcterms:W3CDTF">2026-09-17T22:22:02Z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0x010100D1F68F3F7EF78B469CD7BA266FA8821A</vt:lpwstr>
  </property>
</Properties>
</file>